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embeddedFontLst>
    <p:embeddedFont>
      <p:font typeface="Century Gothic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font" Target="fonts/CenturyGothic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CenturyGothic-bold.fntdata"/><Relationship Id="rId6" Type="http://schemas.openxmlformats.org/officeDocument/2006/relationships/slide" Target="slides/slide2.xml"/><Relationship Id="rId18" Type="http://schemas.openxmlformats.org/officeDocument/2006/relationships/font" Target="fonts/CenturyGothic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Talk about each van and then ask if anyone is particularly interested in one.</a:t>
            </a:r>
            <a:endParaRPr/>
          </a:p>
        </p:txBody>
      </p:sp>
      <p:sp>
        <p:nvSpPr>
          <p:cNvPr id="200" name="Shape 20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Shape 20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Shape 21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Shape 2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Shape 14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Shape 15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Shape 17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Shape 18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Shape 187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Shape 19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13" name="Shape 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094464" cy="247552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14"/>
          <p:cNvSpPr txBox="1"/>
          <p:nvPr>
            <p:ph type="ctrTitle"/>
          </p:nvPr>
        </p:nvSpPr>
        <p:spPr>
          <a:xfrm>
            <a:off x="1371600" y="1803405"/>
            <a:ext cx="9448800" cy="182509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entury Gothic"/>
              <a:buNone/>
              <a:defRPr b="0" i="0" sz="6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1371600" y="3632201"/>
            <a:ext cx="9448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0" type="dt"/>
          </p:nvPr>
        </p:nvSpPr>
        <p:spPr>
          <a:xfrm>
            <a:off x="7909561" y="4314328"/>
            <a:ext cx="2910840" cy="37464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371600" y="4323845"/>
            <a:ext cx="640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077200" y="143086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anoramic Picture with Caption">
  <p:cSld name="Panoramic Picture with Capti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685777" y="4697360"/>
            <a:ext cx="10822034" cy="81935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b="0" i="0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3" name="Shape 73"/>
          <p:cNvSpPr/>
          <p:nvPr>
            <p:ph idx="2" type="pic"/>
          </p:nvPr>
        </p:nvSpPr>
        <p:spPr>
          <a:xfrm>
            <a:off x="681727" y="941439"/>
            <a:ext cx="10821840" cy="34781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85800" y="5516715"/>
            <a:ext cx="10820400" cy="70196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aption" showMasterSp="0">
  <p:cSld name="Title and Caption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79" name="Shape 7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094464" cy="2475526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Shape 80"/>
          <p:cNvSpPr txBox="1"/>
          <p:nvPr>
            <p:ph type="title"/>
          </p:nvPr>
        </p:nvSpPr>
        <p:spPr>
          <a:xfrm>
            <a:off x="685800" y="753532"/>
            <a:ext cx="10820400" cy="2802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b="0" i="0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1024467" y="3649133"/>
            <a:ext cx="10130516" cy="999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0" type="dt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1" type="ftr"/>
          </p:nvPr>
        </p:nvSpPr>
        <p:spPr>
          <a:xfrm>
            <a:off x="685800" y="379941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4" name="Shape 84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 with Caption" showMasterSp="0">
  <p:cSld name="Quote with Captio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86" name="Shape 8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094464" cy="247552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 txBox="1"/>
          <p:nvPr>
            <p:ph type="title"/>
          </p:nvPr>
        </p:nvSpPr>
        <p:spPr>
          <a:xfrm>
            <a:off x="1024467" y="753533"/>
            <a:ext cx="10151533" cy="26044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b="0" i="0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1303865" y="3365556"/>
            <a:ext cx="9592736" cy="44444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9" name="Shape 89"/>
          <p:cNvSpPr txBox="1"/>
          <p:nvPr>
            <p:ph idx="2" type="body"/>
          </p:nvPr>
        </p:nvSpPr>
        <p:spPr>
          <a:xfrm>
            <a:off x="1024467" y="3959862"/>
            <a:ext cx="10151533" cy="679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0" name="Shape 90"/>
          <p:cNvSpPr txBox="1"/>
          <p:nvPr>
            <p:ph idx="10" type="dt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11" type="ftr"/>
          </p:nvPr>
        </p:nvSpPr>
        <p:spPr>
          <a:xfrm>
            <a:off x="685800" y="379941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2" name="Shape 92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Shape 93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entury Gothic"/>
              <a:buNone/>
            </a:pPr>
            <a:r>
              <a:rPr b="0" i="0" lang="en-US" sz="8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/>
          </a:p>
        </p:txBody>
      </p:sp>
      <p:sp>
        <p:nvSpPr>
          <p:cNvPr id="94" name="Shape 94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entury Gothic"/>
              <a:buNone/>
            </a:pPr>
            <a:r>
              <a:rPr b="0" i="0" lang="en-US" sz="8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ame Card" showMasterSp="0">
  <p:cSld name="Name Card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96" name="Shape 9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094464" cy="2475526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>
            <p:ph type="title"/>
          </p:nvPr>
        </p:nvSpPr>
        <p:spPr>
          <a:xfrm>
            <a:off x="1024495" y="1124701"/>
            <a:ext cx="10146186" cy="251183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b="0" i="0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1024467" y="3648315"/>
            <a:ext cx="10144654" cy="99988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9" name="Shape 99"/>
          <p:cNvSpPr txBox="1"/>
          <p:nvPr>
            <p:ph idx="10" type="dt"/>
          </p:nvPr>
        </p:nvSpPr>
        <p:spPr>
          <a:xfrm>
            <a:off x="7814452" y="378883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0" name="Shape 100"/>
          <p:cNvSpPr txBox="1"/>
          <p:nvPr>
            <p:ph idx="11" type="ftr"/>
          </p:nvPr>
        </p:nvSpPr>
        <p:spPr>
          <a:xfrm>
            <a:off x="685800" y="378883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1" name="Shape 101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Column">
  <p:cSld name="3 Column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2895600" y="761999"/>
            <a:ext cx="8610599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2202080"/>
            <a:ext cx="3456432" cy="6173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5" name="Shape 105"/>
          <p:cNvSpPr txBox="1"/>
          <p:nvPr>
            <p:ph idx="2" type="body"/>
          </p:nvPr>
        </p:nvSpPr>
        <p:spPr>
          <a:xfrm>
            <a:off x="685799" y="2904565"/>
            <a:ext cx="3456432" cy="33141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6" name="Shape 106"/>
          <p:cNvSpPr txBox="1"/>
          <p:nvPr>
            <p:ph idx="3" type="body"/>
          </p:nvPr>
        </p:nvSpPr>
        <p:spPr>
          <a:xfrm>
            <a:off x="4368800" y="2201333"/>
            <a:ext cx="3456432" cy="62653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7" name="Shape 107"/>
          <p:cNvSpPr txBox="1"/>
          <p:nvPr>
            <p:ph idx="4" type="body"/>
          </p:nvPr>
        </p:nvSpPr>
        <p:spPr>
          <a:xfrm>
            <a:off x="4366858" y="2904067"/>
            <a:ext cx="3456432" cy="331461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8" name="Shape 108"/>
          <p:cNvSpPr txBox="1"/>
          <p:nvPr>
            <p:ph idx="5" type="body"/>
          </p:nvPr>
        </p:nvSpPr>
        <p:spPr>
          <a:xfrm>
            <a:off x="8051800" y="2192866"/>
            <a:ext cx="3456432" cy="62653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9" name="Shape 109"/>
          <p:cNvSpPr txBox="1"/>
          <p:nvPr>
            <p:ph idx="6" type="body"/>
          </p:nvPr>
        </p:nvSpPr>
        <p:spPr>
          <a:xfrm>
            <a:off x="8051801" y="2904565"/>
            <a:ext cx="3456432" cy="33141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0" name="Shape 110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1" name="Shape 111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2" name="Shape 112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Picture Column">
  <p:cSld name="3 Picture Column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2895600" y="762000"/>
            <a:ext cx="8610599" cy="12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688618" y="4191000"/>
            <a:ext cx="3451582" cy="6827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6" name="Shape 116"/>
          <p:cNvSpPr/>
          <p:nvPr>
            <p:ph idx="2" type="pic"/>
          </p:nvPr>
        </p:nvSpPr>
        <p:spPr>
          <a:xfrm>
            <a:off x="688618" y="2362200"/>
            <a:ext cx="3451582" cy="1524000"/>
          </a:xfrm>
          <a:prstGeom prst="roundRect">
            <a:avLst>
              <a:gd fmla="val 0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7" name="Shape 117"/>
          <p:cNvSpPr txBox="1"/>
          <p:nvPr>
            <p:ph idx="3" type="body"/>
          </p:nvPr>
        </p:nvSpPr>
        <p:spPr>
          <a:xfrm>
            <a:off x="688618" y="4873764"/>
            <a:ext cx="3451582" cy="13449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8" name="Shape 118"/>
          <p:cNvSpPr txBox="1"/>
          <p:nvPr>
            <p:ph idx="4" type="body"/>
          </p:nvPr>
        </p:nvSpPr>
        <p:spPr>
          <a:xfrm>
            <a:off x="4374263" y="4191000"/>
            <a:ext cx="3448935" cy="6827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9" name="Shape 119"/>
          <p:cNvSpPr/>
          <p:nvPr>
            <p:ph idx="5" type="pic"/>
          </p:nvPr>
        </p:nvSpPr>
        <p:spPr>
          <a:xfrm>
            <a:off x="4374263" y="2362200"/>
            <a:ext cx="3448936" cy="1524000"/>
          </a:xfrm>
          <a:prstGeom prst="roundRect">
            <a:avLst>
              <a:gd fmla="val 0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0" name="Shape 120"/>
          <p:cNvSpPr txBox="1"/>
          <p:nvPr>
            <p:ph idx="6" type="body"/>
          </p:nvPr>
        </p:nvSpPr>
        <p:spPr>
          <a:xfrm>
            <a:off x="4374264" y="4873763"/>
            <a:ext cx="3448935" cy="13449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1" name="Shape 121"/>
          <p:cNvSpPr txBox="1"/>
          <p:nvPr>
            <p:ph idx="7" type="body"/>
          </p:nvPr>
        </p:nvSpPr>
        <p:spPr>
          <a:xfrm>
            <a:off x="8049731" y="4191000"/>
            <a:ext cx="3456469" cy="6827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2" name="Shape 122"/>
          <p:cNvSpPr/>
          <p:nvPr>
            <p:ph idx="8" type="pic"/>
          </p:nvPr>
        </p:nvSpPr>
        <p:spPr>
          <a:xfrm>
            <a:off x="8049855" y="2362200"/>
            <a:ext cx="3447878" cy="1524000"/>
          </a:xfrm>
          <a:prstGeom prst="roundRect">
            <a:avLst>
              <a:gd fmla="val 0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3" name="Shape 123"/>
          <p:cNvSpPr txBox="1"/>
          <p:nvPr>
            <p:ph idx="9" type="body"/>
          </p:nvPr>
        </p:nvSpPr>
        <p:spPr>
          <a:xfrm>
            <a:off x="8049731" y="4873761"/>
            <a:ext cx="3452445" cy="13449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4" name="Shape 124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5" name="Shape 125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6" name="Shape 126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 rot="5400000">
            <a:off x="4083937" y="-1203579"/>
            <a:ext cx="4024125" cy="108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0" name="Shape 130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1" name="Shape 131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2" name="Shape 132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showMasterSp="0" type="vertTitleAndTx">
  <p:cSld name="VERTICAL_TITLE_AND_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134" name="Shape 1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094464" cy="2475526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Shape 135"/>
          <p:cNvSpPr txBox="1"/>
          <p:nvPr>
            <p:ph type="title"/>
          </p:nvPr>
        </p:nvSpPr>
        <p:spPr>
          <a:xfrm rot="5400000">
            <a:off x="8525933" y="1667933"/>
            <a:ext cx="390313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 rot="5400000">
            <a:off x="3175000" y="-1405467"/>
            <a:ext cx="3903133" cy="82042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7" name="Shape 137"/>
          <p:cNvSpPr txBox="1"/>
          <p:nvPr>
            <p:ph idx="10" type="dt"/>
          </p:nvPr>
        </p:nvSpPr>
        <p:spPr>
          <a:xfrm>
            <a:off x="7814452" y="379941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8" name="Shape 138"/>
          <p:cNvSpPr txBox="1"/>
          <p:nvPr>
            <p:ph idx="11" type="ftr"/>
          </p:nvPr>
        </p:nvSpPr>
        <p:spPr>
          <a:xfrm>
            <a:off x="685800" y="381000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9" name="Shape 139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showMasterSp="0" type="secHead">
  <p:cSld name="SECTION_HEADE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26" name="Shape 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094464" cy="2475526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 txBox="1"/>
          <p:nvPr>
            <p:ph type="title"/>
          </p:nvPr>
        </p:nvSpPr>
        <p:spPr>
          <a:xfrm>
            <a:off x="685800" y="753533"/>
            <a:ext cx="10820399" cy="280193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1024467" y="3641725"/>
            <a:ext cx="10490200" cy="9556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0" type="dt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1" type="ftr"/>
          </p:nvPr>
        </p:nvSpPr>
        <p:spPr>
          <a:xfrm>
            <a:off x="685800" y="381001"/>
            <a:ext cx="6991492" cy="36406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85800" y="2194559"/>
            <a:ext cx="53340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2" type="body"/>
          </p:nvPr>
        </p:nvSpPr>
        <p:spPr>
          <a:xfrm>
            <a:off x="6172200" y="2194559"/>
            <a:ext cx="53340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2895600" y="762000"/>
            <a:ext cx="8610600" cy="12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x="914409" y="2183802"/>
            <a:ext cx="50799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685800" y="3132666"/>
            <a:ext cx="5311775" cy="30860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3" type="body"/>
          </p:nvPr>
        </p:nvSpPr>
        <p:spPr>
          <a:xfrm>
            <a:off x="6400800" y="2183802"/>
            <a:ext cx="510540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4" type="body"/>
          </p:nvPr>
        </p:nvSpPr>
        <p:spPr>
          <a:xfrm>
            <a:off x="6172200" y="3132666"/>
            <a:ext cx="5334000" cy="308601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0" name="Shape 50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x="685800" y="1524000"/>
            <a:ext cx="41148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b="0" i="0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4995582" y="746759"/>
            <a:ext cx="6510618" cy="547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2" type="body"/>
          </p:nvPr>
        </p:nvSpPr>
        <p:spPr>
          <a:xfrm>
            <a:off x="685800" y="3124199"/>
            <a:ext cx="4114800" cy="309448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685800" y="1524000"/>
            <a:ext cx="687324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b="0" i="0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6" name="Shape 66"/>
          <p:cNvSpPr/>
          <p:nvPr>
            <p:ph idx="2" type="pic"/>
          </p:nvPr>
        </p:nvSpPr>
        <p:spPr>
          <a:xfrm>
            <a:off x="7861238" y="751241"/>
            <a:ext cx="3644962" cy="546744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685800" y="3124199"/>
            <a:ext cx="6873240" cy="309448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theme" Target="../theme/theme1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TOP.png" id="6" name="Shape 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094464" cy="14397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7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Shape 8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goo.gl/forms/DTzfsFTJtA0J0Sru2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ctrTitle"/>
          </p:nvPr>
        </p:nvSpPr>
        <p:spPr>
          <a:xfrm>
            <a:off x="1371600" y="1803405"/>
            <a:ext cx="9448800" cy="182509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entury Gothic"/>
              <a:buNone/>
            </a:pPr>
            <a:r>
              <a:rPr b="0" i="0" lang="en-US" sz="6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NS-71 PRELAUNCH BRIEFING</a:t>
            </a:r>
            <a:endParaRPr/>
          </a:p>
        </p:txBody>
      </p:sp>
      <p:sp>
        <p:nvSpPr>
          <p:cNvPr id="145" name="Shape 145"/>
          <p:cNvSpPr txBox="1"/>
          <p:nvPr>
            <p:ph idx="1" type="subTitle"/>
          </p:nvPr>
        </p:nvSpPr>
        <p:spPr>
          <a:xfrm>
            <a:off x="1371600" y="3632201"/>
            <a:ext cx="9448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VANS</a:t>
            </a:r>
            <a:endParaRPr/>
          </a:p>
        </p:txBody>
      </p:sp>
      <p:sp>
        <p:nvSpPr>
          <p:cNvPr id="203" name="Shape 203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lang="en-US"/>
              <a:t>Three 12-person vans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lang="en-US"/>
              <a:t>One does tracking/prediction</a:t>
            </a:r>
            <a:endParaRPr/>
          </a:p>
          <a:p>
            <a:pPr indent="-228600" lvl="1" marL="6858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</a:pPr>
            <a:r>
              <a:rPr lang="en-US"/>
              <a:t>One does telemetry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lang="en-US"/>
              <a:t>One 7-person van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lang="en-US"/>
              <a:t>Dr. Bowden’s van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lang="en-US"/>
              <a:t>Potentially other personal vehicles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lang="en-US"/>
              <a:t>Personnel assignments TBD</a:t>
            </a:r>
            <a:endParaRPr/>
          </a:p>
          <a:p>
            <a:pPr indent="-101600" lvl="1" marL="685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1" marL="457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889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RECOVERY PROCEDURES</a:t>
            </a:r>
            <a:endParaRPr/>
          </a:p>
        </p:txBody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lang="en-US"/>
              <a:t>STAY IN VANS ONCE WE GET TO THE LANDING SITE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The balloon may (will) land in a tree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If in a tree, there are ways we can attempt to bring it down</a:t>
            </a:r>
            <a:endParaRPr/>
          </a:p>
          <a:p>
            <a:pPr indent="-3556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If we can’t get it down, we will leave and call a tree climber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If not, we will pick up the string and leave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Recovery may involve lots of waiting around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COMMUNICATIONS</a:t>
            </a:r>
            <a:endParaRPr/>
          </a:p>
        </p:txBody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Make sure your payload mentors and team members have your phone number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Please set these numbers such that a phone call on Do Not Disturb will go through</a:t>
            </a:r>
            <a:endParaRPr/>
          </a:p>
          <a:p>
            <a:pPr indent="-3556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Someone will oversleep</a:t>
            </a:r>
            <a:endParaRPr/>
          </a:p>
          <a:p>
            <a:pPr indent="-3556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We will leave people</a:t>
            </a:r>
            <a:endParaRPr/>
          </a:p>
          <a:p>
            <a:pPr indent="-889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type="title"/>
          </p:nvPr>
        </p:nvSpPr>
        <p:spPr>
          <a:xfrm>
            <a:off x="2895600" y="764373"/>
            <a:ext cx="8610600" cy="129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Overall	</a:t>
            </a:r>
            <a:endParaRPr/>
          </a:p>
        </p:txBody>
      </p:sp>
      <p:sp>
        <p:nvSpPr>
          <p:cNvPr id="221" name="Shape 221"/>
          <p:cNvSpPr txBox="1"/>
          <p:nvPr>
            <p:ph idx="1" type="body"/>
          </p:nvPr>
        </p:nvSpPr>
        <p:spPr>
          <a:xfrm>
            <a:off x="685800" y="2194560"/>
            <a:ext cx="10820400" cy="40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Meet in the Manufacturing Building Parking Lot by 4:30 AM.</a:t>
            </a:r>
            <a:endParaRPr/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Dress WARMLY and in layers!</a:t>
            </a:r>
            <a:endParaRPr/>
          </a:p>
          <a:p>
            <a: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It will be cold in the morning.</a:t>
            </a:r>
            <a:endParaRPr/>
          </a:p>
          <a:p>
            <a: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No flip flops.</a:t>
            </a:r>
            <a:endParaRPr/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Bring money for breakfast/lunch.</a:t>
            </a:r>
            <a:endParaRPr/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Give your phone number to your payload mentors</a:t>
            </a:r>
            <a:endParaRPr/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Once we get to the payload string, STAY IN YOUR VANS.</a:t>
            </a:r>
            <a:endParaRPr/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Fill out your payload flight form (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https://goo.gl/forms/DTzfsFTJtA0J0Sru2</a:t>
            </a:r>
            <a:r>
              <a:rPr lang="en-US"/>
              <a:t>)</a:t>
            </a:r>
            <a:endParaRPr/>
          </a:p>
          <a:p>
            <a: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One per payload team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OVERVIEW</a:t>
            </a:r>
            <a:endParaRPr/>
          </a:p>
        </p:txBody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Launch of freshman payloads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Launch site: TBD in western MD/SW PA</a:t>
            </a:r>
            <a:endParaRPr b="0" i="0" sz="22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556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Candidates are Clear Spring, MD and Hancock, MD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November 11, 2017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</a:pPr>
            <a:r>
              <a:rPr lang="en-US"/>
              <a:t>NOMINAL </a:t>
            </a:r>
            <a:r>
              <a:rPr b="0" i="0" lang="en-U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TIMELINE</a:t>
            </a:r>
            <a:endParaRPr/>
          </a:p>
        </p:txBody>
      </p:sp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2194549"/>
            <a:ext cx="10820400" cy="44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0430 – Meet at Manufacturing parking lot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0500 – Depart UMD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0630 – Arrive at </a:t>
            </a:r>
            <a:r>
              <a:rPr lang="en-US"/>
              <a:t>Clear Spring McDonald’s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0715 – Depart </a:t>
            </a:r>
            <a:r>
              <a:rPr lang="en-US"/>
              <a:t>Clear Spring McDonald’s</a:t>
            </a:r>
            <a:endParaRPr b="0" i="0" sz="22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lang="en-US"/>
              <a:t>0730 - Arrive at launch site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0900 – Launch balloon; depart launch site; commence chase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11</a:t>
            </a:r>
            <a:r>
              <a:rPr lang="en-US"/>
              <a:t>3</a:t>
            </a: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0 – End chase; begin recovery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b="0" i="0" lang="en-US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After recovery – lunch; return to UMD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lang="en-US"/>
              <a:t>Return could be as late as 1800</a:t>
            </a:r>
            <a:endParaRPr b="0" i="0" sz="22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type="title"/>
          </p:nvPr>
        </p:nvSpPr>
        <p:spPr>
          <a:xfrm>
            <a:off x="2895600" y="764373"/>
            <a:ext cx="8610600" cy="129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WEATHER</a:t>
            </a:r>
            <a:endParaRPr/>
          </a:p>
        </p:txBody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685800" y="2194560"/>
            <a:ext cx="10820400" cy="40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88900" lvl="0" marL="228600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4" name="Shape 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1722" y="1768847"/>
            <a:ext cx="8668550" cy="487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type="title"/>
          </p:nvPr>
        </p:nvSpPr>
        <p:spPr>
          <a:xfrm>
            <a:off x="2895600" y="764373"/>
            <a:ext cx="8610600" cy="129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TO BRING</a:t>
            </a:r>
            <a:endParaRPr/>
          </a:p>
        </p:txBody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2194560"/>
            <a:ext cx="10820400" cy="40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>
              <a:spcBef>
                <a:spcPts val="100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Warm clothes</a:t>
            </a:r>
            <a:endParaRPr/>
          </a:p>
          <a:p>
            <a: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High of 42 F</a:t>
            </a:r>
            <a:endParaRPr/>
          </a:p>
          <a:p>
            <a: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Bring a jacket</a:t>
            </a:r>
            <a:endParaRPr/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Closed-toed shoes</a:t>
            </a:r>
            <a:endParaRPr/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Water</a:t>
            </a:r>
            <a:endParaRPr/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Snacks</a:t>
            </a:r>
            <a:endParaRPr/>
          </a:p>
          <a:p>
            <a:pPr indent="-368300" lvl="0" marL="457200" rtl="0"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Cash for breakfast/lunch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GROUND TRACK</a:t>
            </a:r>
            <a:endParaRPr/>
          </a:p>
        </p:txBody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889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77" name="Shape 1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3725" y="1924325"/>
            <a:ext cx="9844550" cy="4865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INFLATION PROCEDURES</a:t>
            </a:r>
            <a:endParaRPr/>
          </a:p>
        </p:txBody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lang="en-US"/>
              <a:t>We inflate the balloon in the “Balloon Launch Tube” (BLT)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Inflation takes ~45 minutes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Need people to hold down BLT</a:t>
            </a:r>
            <a:endParaRPr/>
          </a:p>
        </p:txBody>
      </p:sp>
      <p:pic>
        <p:nvPicPr>
          <p:cNvPr descr="BLT.JPG" id="184" name="Shape 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8400" y="2863025"/>
            <a:ext cx="5033448" cy="3355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/>
          <p:nvPr>
            <p:ph type="title"/>
          </p:nvPr>
        </p:nvSpPr>
        <p:spPr>
          <a:xfrm>
            <a:off x="2895600" y="764373"/>
            <a:ext cx="86106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</a:pPr>
            <a:r>
              <a:rPr lang="en-US"/>
              <a:t>LAUNCH </a:t>
            </a:r>
            <a:r>
              <a:rPr b="0" i="0" lang="en-U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PROCEDURES</a:t>
            </a:r>
            <a:endParaRPr/>
          </a:p>
        </p:txBody>
      </p:sp>
      <p:sp>
        <p:nvSpPr>
          <p:cNvPr id="190" name="Shape 190"/>
          <p:cNvSpPr txBox="1"/>
          <p:nvPr>
            <p:ph idx="1" type="body"/>
          </p:nvPr>
        </p:nvSpPr>
        <p:spPr>
          <a:xfrm>
            <a:off x="685800" y="2194560"/>
            <a:ext cx="10820400" cy="40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If it’s windy, we’ll release straight out of BLT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If not, we’ll raise the balloon up on a tether</a:t>
            </a:r>
            <a:endParaRPr/>
          </a:p>
          <a:p>
            <a:pPr indent="-3556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Will need people to hold the tethers</a:t>
            </a:r>
            <a:endParaRPr/>
          </a:p>
          <a:p>
            <a:pPr indent="-3556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If you’re a tether holder, situational awareness is key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In </a:t>
            </a:r>
            <a:r>
              <a:rPr lang="en-US"/>
              <a:t>either</a:t>
            </a:r>
            <a:r>
              <a:rPr lang="en-US"/>
              <a:t> case, one person holding each payload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Nobody stands downwind of balloon</a:t>
            </a:r>
            <a:endParaRPr/>
          </a:p>
        </p:txBody>
      </p:sp>
      <p:pic>
        <p:nvPicPr>
          <p:cNvPr descr="IMG_1471.JPG"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61825" y="2373149"/>
            <a:ext cx="2682801" cy="40242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CHASE PROCEDURES</a:t>
            </a:r>
            <a:endParaRPr/>
          </a:p>
        </p:txBody>
      </p:sp>
      <p:sp>
        <p:nvSpPr>
          <p:cNvPr id="197" name="Shape 197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lang="en-US"/>
              <a:t>The convoy of vans will “chase” the balloon</a:t>
            </a:r>
            <a:endParaRPr/>
          </a:p>
          <a:p>
            <a:pPr indent="-3556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Probably won’t beat it to landing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Chase will last ~2.5 hours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entury Gothic"/>
              <a:buChar char="•"/>
            </a:pPr>
            <a:r>
              <a:rPr lang="en-US"/>
              <a:t>All vans will follow navigation directions from the Flight Director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Altitude and ascent rate will be called out in the vans </a:t>
            </a:r>
            <a:endParaRPr/>
          </a:p>
          <a:p>
            <a:pPr indent="-3683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/>
              <a:t>If in a tracking van, do not interfere with tracking operations</a:t>
            </a:r>
            <a:endParaRPr/>
          </a:p>
          <a:p>
            <a:pPr indent="-3556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Feel free to listen and ask questions, but allow jobs to be properly done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Vapor Trail">
  <a:themeElements>
    <a:clrScheme name="Vapor Trail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