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embeddedFontLst>
    <p:embeddedFont>
      <p:font typeface="Quattrocento"/>
      <p:regular r:id="rId35"/>
      <p:bold r:id="rId36"/>
    </p:embeddedFont>
    <p:embeddedFont>
      <p:font typeface="PT Sans Narrow"/>
      <p:regular r:id="rId37"/>
      <p:bold r:id="rId38"/>
    </p:embeddedFont>
    <p:embeddedFont>
      <p:font typeface="Open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.fntdata"/><Relationship Id="rId20" Type="http://schemas.openxmlformats.org/officeDocument/2006/relationships/slide" Target="slides/slide16.xml"/><Relationship Id="rId42" Type="http://schemas.openxmlformats.org/officeDocument/2006/relationships/font" Target="fonts/OpenSans-boldItalic.fntdata"/><Relationship Id="rId41" Type="http://schemas.openxmlformats.org/officeDocument/2006/relationships/font" Target="fonts/OpenSans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Quattrocento-regular.fnt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PTSansNarrow-regular.fntdata"/><Relationship Id="rId14" Type="http://schemas.openxmlformats.org/officeDocument/2006/relationships/slide" Target="slides/slide10.xml"/><Relationship Id="rId36" Type="http://schemas.openxmlformats.org/officeDocument/2006/relationships/font" Target="fonts/Quattrocento-bold.fntdata"/><Relationship Id="rId17" Type="http://schemas.openxmlformats.org/officeDocument/2006/relationships/slide" Target="slides/slide13.xml"/><Relationship Id="rId39" Type="http://schemas.openxmlformats.org/officeDocument/2006/relationships/font" Target="fonts/OpenSans-regular.fntdata"/><Relationship Id="rId16" Type="http://schemas.openxmlformats.org/officeDocument/2006/relationships/slide" Target="slides/slide12.xml"/><Relationship Id="rId38" Type="http://schemas.openxmlformats.org/officeDocument/2006/relationships/font" Target="fonts/PTSansNarrow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Things don’t happen the way we always expect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7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" name="Shape 11"/>
          <p:cNvCxnSpPr/>
          <p:nvPr/>
        </p:nvCxnSpPr>
        <p:spPr>
          <a:xfrm>
            <a:off x="1575034" y="3158251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7" cy="152400"/>
            <a:chOff x="1346428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8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8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7" cy="152400"/>
            <a:chOff x="1346435" y="3969087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7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7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8" name="Shape 18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/>
        </p:txBody>
      </p:sp>
      <p:sp>
        <p:nvSpPr>
          <p:cNvPr id="19" name="Shape 19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" name="Shape 57"/>
          <p:cNvSpPr txBox="1"/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3" name="Shape 33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" name="Shape 48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9" name="Shape 4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2.jpg"/><Relationship Id="rId4" Type="http://schemas.openxmlformats.org/officeDocument/2006/relationships/image" Target="../media/image0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9.jpg"/><Relationship Id="rId4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earth.nullschool.net/#2016/10/29/1200Z/wind/isobaric/250hPa/orthographic=-89.12,40.00,1123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earth.nullschool.net/#2016/09/16/1500Z/wind/surface/level/overlay=total_precipitable_water/orthographic=-87.17,38.50,1513/loc=-78.680,39.274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g"/><Relationship Id="rId4" Type="http://schemas.openxmlformats.org/officeDocument/2006/relationships/hyperlink" Target="http://bit.ly/UMDHABlaunch  " TargetMode="External"/><Relationship Id="rId5" Type="http://schemas.openxmlformats.org/officeDocument/2006/relationships/hyperlink" Target="http://bit.ly/UMDHABlaunch  " TargetMode="External"/><Relationship Id="rId6" Type="http://schemas.openxmlformats.org/officeDocument/2006/relationships/hyperlink" Target="http://bit.ly/UMDHABlaunch  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Relationship Id="rId4" Type="http://schemas.openxmlformats.org/officeDocument/2006/relationships/image" Target="../media/image0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>
            <p:ph type="ctrTitle"/>
          </p:nvPr>
        </p:nvSpPr>
        <p:spPr>
          <a:xfrm>
            <a:off x="311700" y="401450"/>
            <a:ext cx="8520600" cy="1040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</a:rPr>
              <a:t>The World from 90,000ft</a:t>
            </a:r>
          </a:p>
        </p:txBody>
      </p:sp>
      <p:sp>
        <p:nvSpPr>
          <p:cNvPr id="68" name="Shape 68"/>
          <p:cNvSpPr txBox="1"/>
          <p:nvPr/>
        </p:nvSpPr>
        <p:spPr>
          <a:xfrm>
            <a:off x="391775" y="3917675"/>
            <a:ext cx="45243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By: Tyler Boyle, a University of Maryland student</a:t>
            </a:r>
          </a:p>
        </p:txBody>
      </p:sp>
      <p:pic>
        <p:nvPicPr>
          <p:cNvPr descr="UMD.JPG" id="69" name="Shape 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1725" y="4226319"/>
            <a:ext cx="2914650" cy="6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Launch Day</a:t>
            </a:r>
          </a:p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311700" y="1152475"/>
            <a:ext cx="29073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It’s not that easy...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Waking up early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Setting up the “payload string”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Last minute calibrations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Checking all radio communications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Filling up the balloon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Last Minute predictions</a:t>
            </a: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0148" y="328450"/>
            <a:ext cx="2523700" cy="4486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4999" y="233785"/>
            <a:ext cx="3116949" cy="467590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1257925" y="4402725"/>
            <a:ext cx="19569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Filling up the balloon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311700" y="3338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Predictions vs. Reality</a:t>
            </a: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8225" y="1023055"/>
            <a:ext cx="4265775" cy="379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825" y="1243949"/>
            <a:ext cx="4834700" cy="30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153750" y="4388750"/>
            <a:ext cx="47103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Predicted ground track (left) vs. actual flight (right)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How do we make these predictions?</a:t>
            </a:r>
          </a:p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We look at the jet stream, and the other layers of the lower atmosphere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Think of the atmosphere like a cake (where the icing, or the jet stream, is the most important)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For our </a:t>
            </a:r>
            <a:r>
              <a:rPr b="1" i="1" lang="en"/>
              <a:t>October 29th</a:t>
            </a:r>
            <a:r>
              <a:rPr lang="en"/>
              <a:t> launch, the jet stream was moving everything really fast to the east</a:t>
            </a:r>
          </a:p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https://earth.nullschool.net/#2016/10/29/1200Z/wind/isobaric/250hPa/orthographic=-89.12,40.00,1123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311700" y="2773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And the inevitable tree landing</a:t>
            </a:r>
          </a:p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171925" y="1152475"/>
            <a:ext cx="2358000" cy="203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The first rule of ballooning - if there’s a tree nearby, your balloon will find it!!</a:t>
            </a:r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6899" y="945499"/>
            <a:ext cx="5912748" cy="394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629100" y="4384225"/>
            <a:ext cx="20406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The NS55 landing site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Sometimes, we just have bad luck</a:t>
            </a:r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744650" y="1266325"/>
            <a:ext cx="2087700" cy="203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At the last launch, the balloon burst at 30,000 ft before we expected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26"/>
            <a:ext cx="6432950" cy="365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/>
        </p:nvSpPr>
        <p:spPr>
          <a:xfrm>
            <a:off x="6829650" y="3854075"/>
            <a:ext cx="20025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NS53 GoPro footage capturing a balloon bursting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311700" y="445025"/>
            <a:ext cx="4872600" cy="645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Or someplace inconvenient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311700" y="1285875"/>
            <a:ext cx="4622100" cy="824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Or it will land in a place that’s very hard to get</a:t>
            </a:r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4324" y="180575"/>
            <a:ext cx="3586760" cy="478234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/>
        </p:nvSpPr>
        <p:spPr>
          <a:xfrm>
            <a:off x="2306200" y="4151150"/>
            <a:ext cx="28779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At NS45 we landed in a quarry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609598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>
            <p:ph type="title"/>
          </p:nvPr>
        </p:nvSpPr>
        <p:spPr>
          <a:xfrm>
            <a:off x="311700" y="1794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Why go through all this trouble?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5767775" y="4197175"/>
            <a:ext cx="29490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 sz="1800">
                <a:solidFill>
                  <a:srgbClr val="FFFFFF"/>
                </a:solidFill>
              </a:rPr>
              <a:t>Luke getting command module ready for flight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461250" y="293525"/>
            <a:ext cx="8078700" cy="726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Well, the pictures are always cool!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184950" y="4053300"/>
            <a:ext cx="4206900" cy="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 sz="1800">
                <a:solidFill>
                  <a:srgbClr val="FFFFFF"/>
                </a:solidFill>
              </a:rPr>
              <a:t>Photo from NS54,  where you can see the Chesapeake Bay and even the Atlantic Ocean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Why do we care?</a:t>
            </a:r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311700" y="1152475"/>
            <a:ext cx="2414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It’s the best way to see what’s </a:t>
            </a:r>
            <a:r>
              <a:rPr i="1" lang="en"/>
              <a:t>actually </a:t>
            </a:r>
            <a:r>
              <a:rPr lang="en"/>
              <a:t>going on in the atmosphere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925" y="870037"/>
            <a:ext cx="5308377" cy="3981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x="311700" y="1703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Dust</a:t>
            </a:r>
          </a:p>
        </p:txBody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311700" y="3896975"/>
            <a:ext cx="8520600" cy="1246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Measurement of dust in the air - Notice the unusual increase at the end?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Satellites can tell us if there’s dust in the column of air, but not </a:t>
            </a:r>
            <a:r>
              <a:rPr i="1" lang="en"/>
              <a:t>where</a:t>
            </a:r>
            <a:r>
              <a:rPr lang="en"/>
              <a:t> that dust is coming from</a:t>
            </a:r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7" y="743072"/>
            <a:ext cx="6151249" cy="31538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6591675" y="886375"/>
            <a:ext cx="2240700" cy="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Dust Density vs. Pressure from NS58 - The results aren’t what’s expected.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Who are we?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311700" y="1166425"/>
            <a:ext cx="4705200" cy="3402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We are aerospace engineers, computer scientists, and atmospheric scientists at the University of Maryland who love to tinker and build things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We design, build, and test our experiments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087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History of HAB (High Altitude Ballooning)</a:t>
            </a:r>
          </a:p>
        </p:txBody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311700" y="1672350"/>
            <a:ext cx="4950300" cy="829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Before satellites, high altitude ballooning was the only way to get weather data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1999" y="1017725"/>
            <a:ext cx="2434899" cy="360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1523475" y="3899550"/>
            <a:ext cx="35922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Joe Boyle, my Grandfather, getting ready to launch a weather balloon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Fancy satellite images are great but...</a:t>
            </a:r>
          </a:p>
        </p:txBody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4829875" y="1141600"/>
            <a:ext cx="4002300" cy="162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These awesome images can only show us a snapshot of what’s going on</a:t>
            </a:r>
          </a:p>
          <a:p>
            <a:pPr indent="-228600" lvl="1" marL="914400">
              <a:spcBef>
                <a:spcPts val="0"/>
              </a:spcBef>
              <a:buChar char="-"/>
            </a:pPr>
            <a:r>
              <a:rPr lang="en"/>
              <a:t>They predict information using math and physics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7" y="1040112"/>
            <a:ext cx="4442451" cy="364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4836000" y="3885575"/>
            <a:ext cx="32148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250mb winds (or the Jet Stream in pink), courtesy of earth.nullschool.net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idx="1" type="body"/>
          </p:nvPr>
        </p:nvSpPr>
        <p:spPr>
          <a:xfrm>
            <a:off x="311700" y="3576525"/>
            <a:ext cx="8520600" cy="127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With a weather balloon, you’re flying through the air, actively measuring what’s happening</a:t>
            </a:r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425" y="160124"/>
            <a:ext cx="6648574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are they telling us?</a:t>
            </a:r>
          </a:p>
        </p:txBody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2613675" y="1152475"/>
            <a:ext cx="6093900" cy="16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Temperature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Pressure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Relative Humidity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Wind Speed 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Direction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 NOAA launches hundreds of these every day!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517" y="1152475"/>
            <a:ext cx="2122456" cy="367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/>
          <p:nvPr/>
        </p:nvSpPr>
        <p:spPr>
          <a:xfrm>
            <a:off x="2627650" y="4318875"/>
            <a:ext cx="2222400" cy="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1960’s Style Radiosonde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type="title"/>
          </p:nvPr>
        </p:nvSpPr>
        <p:spPr>
          <a:xfrm>
            <a:off x="82200" y="192275"/>
            <a:ext cx="8979600" cy="1051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All the data helps us accurately predict the weather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5620125" y="1152475"/>
            <a:ext cx="32121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This is a Skew-T diagram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Meteorologists use these to help tell when it might rain, snow, or even where the clouds are.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150" y="906174"/>
            <a:ext cx="5212001" cy="39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 txBox="1"/>
          <p:nvPr>
            <p:ph type="title"/>
          </p:nvPr>
        </p:nvSpPr>
        <p:spPr>
          <a:xfrm>
            <a:off x="311700" y="1515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All of this information matters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Clouds</a:t>
            </a:r>
          </a:p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311700" y="1202025"/>
            <a:ext cx="4082700" cy="3366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During the day, they can help keep temperatures down (cooler)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At night, they can help keep the temperatures up (keep us warmer)</a:t>
            </a:r>
          </a:p>
        </p:txBody>
      </p:sp>
      <p:pic>
        <p:nvPicPr>
          <p:cNvPr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5348" y="388862"/>
            <a:ext cx="3274326" cy="436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type="title"/>
          </p:nvPr>
        </p:nvSpPr>
        <p:spPr>
          <a:xfrm>
            <a:off x="311700" y="2024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Or they can tell us if rain is coming</a:t>
            </a:r>
          </a:p>
        </p:txBody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311700" y="4261725"/>
            <a:ext cx="8520600" cy="881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When red and blue are lines relatively close to each other (moisture/temp), there’s a lot of moisture in the air</a:t>
            </a:r>
          </a:p>
        </p:txBody>
      </p:sp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575" y="775124"/>
            <a:ext cx="6648574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Satellite Imagery Tells us</a:t>
            </a:r>
          </a:p>
        </p:txBody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https://earth.nullschool.net/#2016/09/16/1500Z/wind/surface/level/overlay=total_precipitable_water/orthographic=-87.17,38.50,1513/loc=-78.680,39.274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x="311700" y="2633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It’s just really fun!</a:t>
            </a:r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675" y="836025"/>
            <a:ext cx="5506872" cy="413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Where does our stuff go?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27125"/>
            <a:ext cx="5089975" cy="370549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>
            <p:ph idx="1" type="body"/>
          </p:nvPr>
        </p:nvSpPr>
        <p:spPr>
          <a:xfrm>
            <a:off x="5243600" y="954425"/>
            <a:ext cx="3380100" cy="3705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The payloads we build fly into the stratosphere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(sometimes above 100,000ft!)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" name="Shape 84"/>
          <p:cNvSpPr/>
          <p:nvPr/>
        </p:nvSpPr>
        <p:spPr>
          <a:xfrm flipH="1">
            <a:off x="1982550" y="2992675"/>
            <a:ext cx="5178900" cy="588900"/>
          </a:xfrm>
          <a:prstGeom prst="bentArrow">
            <a:avLst>
              <a:gd fmla="val 25000" name="adj1"/>
              <a:gd fmla="val 14001" name="adj2"/>
              <a:gd fmla="val 25000" name="adj3"/>
              <a:gd fmla="val 49957" name="adj4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type="title"/>
          </p:nvPr>
        </p:nvSpPr>
        <p:spPr>
          <a:xfrm>
            <a:off x="255775" y="1515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And everyone’s invited to our next launch!</a:t>
            </a:r>
          </a:p>
        </p:txBody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311700" y="724200"/>
            <a:ext cx="8520600" cy="1349400"/>
          </a:xfrm>
          <a:prstGeom prst="rect">
            <a:avLst/>
          </a:prstGeom>
          <a:solidFill>
            <a:srgbClr val="FFE599"/>
          </a:solidFill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When?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b="1" lang="en"/>
              <a:t>Saturday 11/12 or Sunday 11/13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Where?</a:t>
            </a:r>
          </a:p>
          <a:p>
            <a:pPr indent="-228600" lvl="1" marL="914400">
              <a:spcBef>
                <a:spcPts val="0"/>
              </a:spcBef>
              <a:buChar char="-"/>
            </a:pPr>
            <a:r>
              <a:rPr lang="en"/>
              <a:t>Final decision made on Wednesday or Thursday based on weather and ground track</a:t>
            </a:r>
          </a:p>
        </p:txBody>
      </p:sp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525" y="2073599"/>
            <a:ext cx="3988100" cy="29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/>
          <p:nvPr/>
        </p:nvSpPr>
        <p:spPr>
          <a:xfrm>
            <a:off x="4486625" y="4416700"/>
            <a:ext cx="2502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Filling the balloon for NS58</a:t>
            </a:r>
          </a:p>
        </p:txBody>
      </p:sp>
      <p:sp>
        <p:nvSpPr>
          <p:cNvPr id="284" name="Shape 284"/>
          <p:cNvSpPr txBox="1"/>
          <p:nvPr/>
        </p:nvSpPr>
        <p:spPr>
          <a:xfrm>
            <a:off x="4931200" y="2562900"/>
            <a:ext cx="3323700" cy="15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</a:t>
            </a:r>
            <a:r>
              <a:rPr lang="en">
                <a:latin typeface="Quattrocento"/>
                <a:ea typeface="Quattrocento"/>
                <a:cs typeface="Quattrocento"/>
                <a:sym typeface="Quattrocento"/>
              </a:rPr>
              <a:t>e sure to preregister now to get the emails about next launches: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Quattrocento"/>
              <a:ea typeface="Quattrocento"/>
              <a:cs typeface="Quattrocento"/>
              <a:sym typeface="Quattrocento"/>
            </a:endParaRPr>
          </a:p>
          <a:p>
            <a:pPr lvl="0">
              <a:spcBef>
                <a:spcPts val="0"/>
              </a:spcBef>
              <a:buNone/>
            </a:pPr>
            <a:r>
              <a:rPr b="1" lang="en" u="sng">
                <a:solidFill>
                  <a:schemeClr val="hlink"/>
                </a:solidFill>
                <a:latin typeface="Quattrocento"/>
                <a:ea typeface="Quattrocento"/>
                <a:cs typeface="Quattrocento"/>
                <a:sym typeface="Quattrocento"/>
                <a:hlinkClick r:id="rId4"/>
              </a:rPr>
              <a:t>http://bit.ly/UMDHAB</a:t>
            </a:r>
            <a:r>
              <a:rPr b="1" lang="en">
                <a:latin typeface="Quattrocento"/>
                <a:ea typeface="Quattrocento"/>
                <a:cs typeface="Quattrocento"/>
                <a:sym typeface="Quattrocento"/>
                <a:hlinkClick r:id="rId5"/>
              </a:rPr>
              <a:t>launch </a:t>
            </a:r>
            <a:r>
              <a:rPr b="1" lang="en">
                <a:latin typeface="Quattrocento"/>
                <a:ea typeface="Quattrocento"/>
                <a:cs typeface="Quattrocento"/>
                <a:sym typeface="Quattrocento"/>
                <a:hlinkClick r:id="rId6"/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Quattrocento"/>
              <a:ea typeface="Quattrocento"/>
              <a:cs typeface="Quattrocento"/>
              <a:sym typeface="Quattrocento"/>
            </a:endParaRP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Quattrocento"/>
                <a:ea typeface="Quattrocento"/>
                <a:cs typeface="Quattrocento"/>
                <a:sym typeface="Quattrocento"/>
              </a:rPr>
              <a:t>(everyone who preregisters WILL be emailed)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311700" y="445025"/>
            <a:ext cx="5334900" cy="533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do we build?</a:t>
            </a:r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311700" y="1152475"/>
            <a:ext cx="5193900" cy="195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We build payloads that: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Can “talk” to us while in flight (</a:t>
            </a:r>
            <a:r>
              <a:rPr b="1" lang="en"/>
              <a:t>LINK</a:t>
            </a:r>
            <a:r>
              <a:rPr lang="en"/>
              <a:t>)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Drop other payloads (</a:t>
            </a:r>
            <a:r>
              <a:rPr b="1" lang="en"/>
              <a:t>MARS</a:t>
            </a:r>
            <a:r>
              <a:rPr lang="en"/>
              <a:t>)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Try to break the sound barrier (</a:t>
            </a:r>
            <a:r>
              <a:rPr b="1" lang="en"/>
              <a:t>Super Sonic</a:t>
            </a:r>
            <a:r>
              <a:rPr lang="en"/>
              <a:t>)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Stabilize something - so you can point a sensor or a GoPro at something like the sun for the entire flight and take measurements (</a:t>
            </a:r>
            <a:r>
              <a:rPr b="1" lang="en"/>
              <a:t>Bad Attitude</a:t>
            </a:r>
            <a:r>
              <a:rPr lang="en"/>
              <a:t>)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Try to keep balloon up in the air or just floating for longer (</a:t>
            </a:r>
            <a:r>
              <a:rPr b="1" lang="en"/>
              <a:t>Helios</a:t>
            </a:r>
            <a:r>
              <a:rPr lang="en"/>
              <a:t>)</a:t>
            </a:r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149" y="201574"/>
            <a:ext cx="2717174" cy="474034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2082550" y="4193075"/>
            <a:ext cx="3639600" cy="7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Payload </a:t>
            </a:r>
            <a:r>
              <a:rPr i="1" lang="en"/>
              <a:t>stabilizing</a:t>
            </a:r>
            <a:r>
              <a:rPr i="1" lang="en"/>
              <a:t> unit, made with custom designed parts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Some payloads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114249"/>
            <a:ext cx="3695722" cy="246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0199" y="1017725"/>
            <a:ext cx="4179099" cy="27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391350" y="3578075"/>
            <a:ext cx="36162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FISH - designed to measure velocity in the air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4738175" y="3941475"/>
            <a:ext cx="4094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SCORCH - Uses a model rocket engine to burn a hole in the payload string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Bach’s Box and Tyrion</a:t>
            </a:r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311700" y="1152475"/>
            <a:ext cx="51093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Payloads my group works on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“Tyrion” and “Bach’s Box” Measure: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Temperature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Pressure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Humidity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Dust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GPS position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Wind speed and Direction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074" y="665124"/>
            <a:ext cx="3038999" cy="4051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How do we measure that?</a:t>
            </a:r>
          </a:p>
        </p:txBody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311700" y="1152475"/>
            <a:ext cx="5125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By building “circuit boards” with Arduinos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Adafruit Feather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BME 280 temperature, pressure, and humidity sensor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These are all things that are cheap and easy, you can build one if you want!</a:t>
            </a: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300" y="445025"/>
            <a:ext cx="3134323" cy="412384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5576775" y="4640325"/>
            <a:ext cx="32556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i="1" lang="en"/>
              <a:t>Tyrion, Version 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609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>
            <p:ph type="title"/>
          </p:nvPr>
        </p:nvSpPr>
        <p:spPr>
          <a:xfrm>
            <a:off x="381575" y="1515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Making this happen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311700" y="1655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Night before the Launch</a:t>
            </a:r>
          </a:p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311700" y="1152475"/>
            <a:ext cx="2316000" cy="2383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Tying all of the payloads together on the string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Setting up the vans with our radio equipment</a:t>
            </a:r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8000" y="773500"/>
            <a:ext cx="5884300" cy="392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