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Raleway" panose="020F0502020204030204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c5bc2093d6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c5bc2093d6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166e28a157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166e28a157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161acabff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161acabfff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166e28a15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166e28a15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166e28a15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166e28a15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161acabff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161acabfff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166e28a15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166e28a157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166e28a157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166e28a157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166e28a15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166e28a157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166e28a157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166e28a157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166e28a157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166e28a157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161acabf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161acabf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166e28a157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166e28a157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168d370646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168d370646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166e28a157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166e28a157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166e28a157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166e28a157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166e28a157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166e28a157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166e28a157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166e28a157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161acabff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161acabff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161acabff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161acabff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161acabff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161acabff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61acabff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161acabff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166e28a15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166e28a15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166e28a15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166e28a15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161acabf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161acabff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733275"/>
            <a:ext cx="8520600" cy="121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STEM Workshop: Arduino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56225" y="2404850"/>
            <a:ext cx="8520600" cy="9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4: Introduction to Arduino Programming</a:t>
            </a: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843600" y="3486225"/>
            <a:ext cx="7456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D9D9D9"/>
                </a:solidFill>
              </a:rPr>
              <a:t>Brought to you by the University of Maryland Balloon Payload Program!</a:t>
            </a:r>
            <a:endParaRPr sz="2600">
              <a:solidFill>
                <a:srgbClr val="D9D9D9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540850" y="4190225"/>
            <a:ext cx="3752700" cy="6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an LED?</a:t>
            </a:r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1"/>
          </p:nvPr>
        </p:nvSpPr>
        <p:spPr>
          <a:xfrm>
            <a:off x="4572000" y="1298025"/>
            <a:ext cx="4357500" cy="2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LED stands for Light-Emitting Diode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 </a:t>
            </a:r>
            <a:r>
              <a:rPr lang="en" b="1">
                <a:solidFill>
                  <a:schemeClr val="dk1"/>
                </a:solidFill>
              </a:rPr>
              <a:t>diodes</a:t>
            </a:r>
            <a:r>
              <a:rPr lang="en">
                <a:solidFill>
                  <a:schemeClr val="dk1"/>
                </a:solidFill>
              </a:rPr>
              <a:t> can only let current through one way, which is why an LED has a side that must be connected to + (long) or - (short)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SAFETY: Should be connected to a 220 Ohm resistor or it will get really hot, burn out, and stop working :(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3">
            <a:alphaModFix/>
          </a:blip>
          <a:srcRect l="59737" b="21513"/>
          <a:stretch/>
        </p:blipFill>
        <p:spPr>
          <a:xfrm>
            <a:off x="440775" y="1017725"/>
            <a:ext cx="2583850" cy="269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8300" y="3084225"/>
            <a:ext cx="2373701" cy="178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Coding and designing circuits</a:t>
            </a:r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</a:rPr>
              <a:t>Tinkercad.com</a:t>
            </a:r>
            <a:endParaRPr sz="3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Username: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</a:rPr>
              <a:t>umdstemworkshop@gmail.com</a:t>
            </a:r>
            <a:endParaRPr sz="24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Password: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 b="1">
                <a:solidFill>
                  <a:srgbClr val="FFFFFF"/>
                </a:solidFill>
              </a:rPr>
              <a:t>Spring2023</a:t>
            </a:r>
            <a:endParaRPr sz="2400" b="1">
              <a:solidFill>
                <a:srgbClr val="FFFFFF"/>
              </a:solidFill>
            </a:endParaRPr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3650" y="661650"/>
            <a:ext cx="3076575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7621" y="1861175"/>
            <a:ext cx="3328625" cy="292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875" y="631925"/>
            <a:ext cx="5225650" cy="42067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4"/>
          <p:cNvSpPr txBox="1"/>
          <p:nvPr/>
        </p:nvSpPr>
        <p:spPr>
          <a:xfrm>
            <a:off x="6894400" y="970475"/>
            <a:ext cx="226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4"/>
          <p:cNvSpPr/>
          <p:nvPr/>
        </p:nvSpPr>
        <p:spPr>
          <a:xfrm>
            <a:off x="4244400" y="1540600"/>
            <a:ext cx="624000" cy="8007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4"/>
          <p:cNvSpPr txBox="1"/>
          <p:nvPr/>
        </p:nvSpPr>
        <p:spPr>
          <a:xfrm>
            <a:off x="6130150" y="1171288"/>
            <a:ext cx="25719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Drag a LED to the breadboard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Make sure that the LED connectors are in different rows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/>
        </p:nvSpPr>
        <p:spPr>
          <a:xfrm>
            <a:off x="6266275" y="458888"/>
            <a:ext cx="2571900" cy="4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Change the resistor to 220 Ω (NOT kΩ)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Rotation: use the rotation button or select the component and press the R key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Notice how the resistor also connects to a column other than where the LED is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61" name="Google Shape;16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525" y="675613"/>
            <a:ext cx="5983051" cy="3735133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5"/>
          <p:cNvSpPr/>
          <p:nvPr/>
        </p:nvSpPr>
        <p:spPr>
          <a:xfrm>
            <a:off x="4523475" y="1795350"/>
            <a:ext cx="533700" cy="6792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5"/>
          <p:cNvSpPr txBox="1"/>
          <p:nvPr/>
        </p:nvSpPr>
        <p:spPr>
          <a:xfrm>
            <a:off x="2325050" y="188175"/>
            <a:ext cx="166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Rotation Button</a:t>
            </a:r>
            <a:endParaRPr b="1">
              <a:solidFill>
                <a:srgbClr val="FF0000"/>
              </a:solidFill>
            </a:endParaRPr>
          </a:p>
        </p:txBody>
      </p:sp>
      <p:cxnSp>
        <p:nvCxnSpPr>
          <p:cNvPr id="164" name="Google Shape;164;p25"/>
          <p:cNvCxnSpPr>
            <a:stCxn id="163" idx="1"/>
          </p:cNvCxnSpPr>
          <p:nvPr/>
        </p:nvCxnSpPr>
        <p:spPr>
          <a:xfrm flipH="1">
            <a:off x="1520450" y="388275"/>
            <a:ext cx="804600" cy="412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get started! (Blinking LED)</a:t>
            </a:r>
            <a:endParaRPr/>
          </a:p>
        </p:txBody>
      </p:sp>
      <p:pic>
        <p:nvPicPr>
          <p:cNvPr id="170" name="Google Shape;170;p26"/>
          <p:cNvPicPr preferRelativeResize="0"/>
          <p:nvPr/>
        </p:nvPicPr>
        <p:blipFill rotWithShape="1">
          <a:blip r:embed="rId3">
            <a:alphaModFix/>
          </a:blip>
          <a:srcRect l="12907"/>
          <a:stretch/>
        </p:blipFill>
        <p:spPr>
          <a:xfrm>
            <a:off x="574201" y="1121600"/>
            <a:ext cx="5467001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6"/>
          <p:cNvSpPr/>
          <p:nvPr/>
        </p:nvSpPr>
        <p:spPr>
          <a:xfrm>
            <a:off x="4201375" y="3044850"/>
            <a:ext cx="642900" cy="8007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6"/>
          <p:cNvSpPr/>
          <p:nvPr/>
        </p:nvSpPr>
        <p:spPr>
          <a:xfrm>
            <a:off x="5398300" y="3044850"/>
            <a:ext cx="642900" cy="8007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6"/>
          <p:cNvSpPr txBox="1"/>
          <p:nvPr/>
        </p:nvSpPr>
        <p:spPr>
          <a:xfrm>
            <a:off x="6372775" y="2128988"/>
            <a:ext cx="25719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Drag out an Arduino Uno and a breadboard to your workspace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/>
        </p:nvSpPr>
        <p:spPr>
          <a:xfrm>
            <a:off x="5050450" y="374275"/>
            <a:ext cx="40155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Click the hole to make a wire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Connect: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n" sz="2200">
                <a:solidFill>
                  <a:schemeClr val="dk1"/>
                </a:solidFill>
              </a:rPr>
              <a:t>Curved LED connector to PIN 13 on the Arduino 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n" sz="2200">
                <a:solidFill>
                  <a:schemeClr val="dk1"/>
                </a:solidFill>
              </a:rPr>
              <a:t>Left end of the resistor to the ground (-) column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n" sz="2200">
                <a:solidFill>
                  <a:schemeClr val="dk1"/>
                </a:solidFill>
              </a:rPr>
              <a:t>Ground column to GND on the Arduino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To change the color click the change color button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179" name="Google Shape;179;p27"/>
          <p:cNvPicPr preferRelativeResize="0"/>
          <p:nvPr/>
        </p:nvPicPr>
        <p:blipFill rotWithShape="1">
          <a:blip r:embed="rId3">
            <a:alphaModFix/>
          </a:blip>
          <a:srcRect r="19497" b="31977"/>
          <a:stretch/>
        </p:blipFill>
        <p:spPr>
          <a:xfrm>
            <a:off x="365950" y="285775"/>
            <a:ext cx="4369901" cy="437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7"/>
          <p:cNvSpPr/>
          <p:nvPr/>
        </p:nvSpPr>
        <p:spPr>
          <a:xfrm>
            <a:off x="407750" y="318725"/>
            <a:ext cx="788400" cy="4662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7"/>
          <p:cNvSpPr txBox="1"/>
          <p:nvPr/>
        </p:nvSpPr>
        <p:spPr>
          <a:xfrm>
            <a:off x="330950" y="813700"/>
            <a:ext cx="865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You can change colors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82" name="Google Shape;182;p27"/>
          <p:cNvSpPr/>
          <p:nvPr/>
        </p:nvSpPr>
        <p:spPr>
          <a:xfrm>
            <a:off x="2613725" y="3841450"/>
            <a:ext cx="302100" cy="517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7"/>
          <p:cNvSpPr/>
          <p:nvPr/>
        </p:nvSpPr>
        <p:spPr>
          <a:xfrm>
            <a:off x="1426750" y="3381050"/>
            <a:ext cx="865200" cy="1296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/>
          <p:nvPr/>
        </p:nvSpPr>
        <p:spPr>
          <a:xfrm>
            <a:off x="6266275" y="458888"/>
            <a:ext cx="2571900" cy="4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Click the code button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We want the LED to turn on and off so drag the second block and change: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Pin from 0 to 13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First command block is set to HIGH (on)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Second command block to LOW (off)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  <p:pic>
        <p:nvPicPr>
          <p:cNvPr id="189" name="Google Shape;18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275" y="289113"/>
            <a:ext cx="5961473" cy="456527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8"/>
          <p:cNvSpPr/>
          <p:nvPr/>
        </p:nvSpPr>
        <p:spPr>
          <a:xfrm>
            <a:off x="1581075" y="2122900"/>
            <a:ext cx="1698300" cy="4488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8"/>
          <p:cNvSpPr/>
          <p:nvPr/>
        </p:nvSpPr>
        <p:spPr>
          <a:xfrm>
            <a:off x="3412825" y="349775"/>
            <a:ext cx="1006800" cy="4488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18813"/>
            <a:ext cx="6043474" cy="450587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9"/>
          <p:cNvSpPr txBox="1"/>
          <p:nvPr/>
        </p:nvSpPr>
        <p:spPr>
          <a:xfrm>
            <a:off x="6375450" y="0"/>
            <a:ext cx="2571900" cy="5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Click the control button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We need the led to wait a little before it turns on and off: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Drag the “Wait” command and put them after both of the on and off commands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Click start simulation and your LED should blink!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  <p:sp>
        <p:nvSpPr>
          <p:cNvPr id="198" name="Google Shape;198;p29"/>
          <p:cNvSpPr/>
          <p:nvPr/>
        </p:nvSpPr>
        <p:spPr>
          <a:xfrm>
            <a:off x="2490875" y="982600"/>
            <a:ext cx="1128300" cy="3276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9"/>
          <p:cNvSpPr/>
          <p:nvPr/>
        </p:nvSpPr>
        <p:spPr>
          <a:xfrm>
            <a:off x="1636425" y="2571750"/>
            <a:ext cx="1303200" cy="4611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9"/>
          <p:cNvSpPr/>
          <p:nvPr/>
        </p:nvSpPr>
        <p:spPr>
          <a:xfrm>
            <a:off x="4305200" y="318825"/>
            <a:ext cx="1230600" cy="3849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1" name="Google Shape;201;p29"/>
          <p:cNvCxnSpPr>
            <a:stCxn id="199" idx="3"/>
          </p:cNvCxnSpPr>
          <p:nvPr/>
        </p:nvCxnSpPr>
        <p:spPr>
          <a:xfrm>
            <a:off x="2939625" y="2802300"/>
            <a:ext cx="1152600" cy="279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2" name="Google Shape;202;p29"/>
          <p:cNvCxnSpPr>
            <a:stCxn id="199" idx="3"/>
          </p:cNvCxnSpPr>
          <p:nvPr/>
        </p:nvCxnSpPr>
        <p:spPr>
          <a:xfrm>
            <a:off x="2939625" y="2802300"/>
            <a:ext cx="1188900" cy="897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>
            <a:spLocks noGrp="1"/>
          </p:cNvSpPr>
          <p:nvPr>
            <p:ph type="title"/>
          </p:nvPr>
        </p:nvSpPr>
        <p:spPr>
          <a:xfrm>
            <a:off x="311700" y="311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potentiometer?</a:t>
            </a:r>
            <a:endParaRPr/>
          </a:p>
        </p:txBody>
      </p:sp>
      <p:sp>
        <p:nvSpPr>
          <p:cNvPr id="208" name="Google Shape;208;p30"/>
          <p:cNvSpPr txBox="1">
            <a:spLocks noGrp="1"/>
          </p:cNvSpPr>
          <p:nvPr>
            <p:ph type="body" idx="1"/>
          </p:nvPr>
        </p:nvSpPr>
        <p:spPr>
          <a:xfrm>
            <a:off x="3863025" y="1261650"/>
            <a:ext cx="3877500" cy="17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 potentiometer is a variable resistor (a resistor that changes values) based on how much it is twisted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209" name="Google Shape;20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2471926" cy="249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6700" y="3115400"/>
            <a:ext cx="3107575" cy="186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0"/>
          <p:cNvSpPr txBox="1"/>
          <p:nvPr/>
        </p:nvSpPr>
        <p:spPr>
          <a:xfrm>
            <a:off x="5356550" y="3597575"/>
            <a:ext cx="30000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Think of a volume dial or an adjustable light!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/>
          <p:nvPr/>
        </p:nvSpPr>
        <p:spPr>
          <a:xfrm>
            <a:off x="6266275" y="458900"/>
            <a:ext cx="27282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Drag out a potentiometer and put it on your breadboard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  <p:pic>
        <p:nvPicPr>
          <p:cNvPr id="217" name="Google Shape;21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650" y="297975"/>
            <a:ext cx="5961475" cy="4444716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1"/>
          <p:cNvSpPr/>
          <p:nvPr/>
        </p:nvSpPr>
        <p:spPr>
          <a:xfrm>
            <a:off x="3951750" y="2215650"/>
            <a:ext cx="784200" cy="10215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Electricity isn’t magic!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237700" y="1170125"/>
            <a:ext cx="4491300" cy="3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The universe is made of tiny particles called atoms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Atoms have even smaller, negatively charged particles flying around them, called </a:t>
            </a:r>
            <a:r>
              <a:rPr lang="en" sz="2200" b="1"/>
              <a:t>electrons</a:t>
            </a:r>
            <a:endParaRPr sz="2200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1800" y="1170125"/>
            <a:ext cx="4036200" cy="3362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2"/>
          <p:cNvPicPr preferRelativeResize="0"/>
          <p:nvPr/>
        </p:nvPicPr>
        <p:blipFill rotWithShape="1">
          <a:blip r:embed="rId3">
            <a:alphaModFix/>
          </a:blip>
          <a:srcRect l="27635"/>
          <a:stretch/>
        </p:blipFill>
        <p:spPr>
          <a:xfrm>
            <a:off x="671275" y="130799"/>
            <a:ext cx="4312326" cy="4881924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2"/>
          <p:cNvSpPr txBox="1"/>
          <p:nvPr/>
        </p:nvSpPr>
        <p:spPr>
          <a:xfrm>
            <a:off x="5599100" y="786300"/>
            <a:ext cx="3199800" cy="3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Connect the potentiometer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 b="1">
                <a:solidFill>
                  <a:srgbClr val="00FFFF"/>
                </a:solidFill>
              </a:rPr>
              <a:t>Left</a:t>
            </a:r>
            <a:r>
              <a:rPr lang="en" sz="2000">
                <a:solidFill>
                  <a:schemeClr val="dk1"/>
                </a:solidFill>
              </a:rPr>
              <a:t> pin to the power column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Power column to 5V on Arduino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 b="1">
                <a:solidFill>
                  <a:srgbClr val="FF9900"/>
                </a:solidFill>
              </a:rPr>
              <a:t>Middle</a:t>
            </a:r>
            <a:r>
              <a:rPr lang="en" sz="2000">
                <a:solidFill>
                  <a:schemeClr val="dk1"/>
                </a:solidFill>
              </a:rPr>
              <a:t> pin to A0 on arduino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 b="1">
                <a:solidFill>
                  <a:srgbClr val="FF00FF"/>
                </a:solidFill>
              </a:rPr>
              <a:t>Right</a:t>
            </a:r>
            <a:r>
              <a:rPr lang="en" sz="2000">
                <a:solidFill>
                  <a:schemeClr val="dk1"/>
                </a:solidFill>
              </a:rPr>
              <a:t> pin to ground column on Arduino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Change the LED pin to 11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25" name="Google Shape;225;p32"/>
          <p:cNvSpPr/>
          <p:nvPr/>
        </p:nvSpPr>
        <p:spPr>
          <a:xfrm>
            <a:off x="2851100" y="1654550"/>
            <a:ext cx="86400" cy="1080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2"/>
          <p:cNvSpPr/>
          <p:nvPr/>
        </p:nvSpPr>
        <p:spPr>
          <a:xfrm>
            <a:off x="2764700" y="1654550"/>
            <a:ext cx="86400" cy="108000"/>
          </a:xfrm>
          <a:prstGeom prst="ellipse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2"/>
          <p:cNvSpPr/>
          <p:nvPr/>
        </p:nvSpPr>
        <p:spPr>
          <a:xfrm>
            <a:off x="2649675" y="1654550"/>
            <a:ext cx="86400" cy="108000"/>
          </a:xfrm>
          <a:prstGeom prst="ellipse">
            <a:avLst/>
          </a:prstGeom>
          <a:noFill/>
          <a:ln w="1905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228" name="Google Shape;228;p32"/>
          <p:cNvSpPr/>
          <p:nvPr/>
        </p:nvSpPr>
        <p:spPr>
          <a:xfrm>
            <a:off x="2347575" y="4549075"/>
            <a:ext cx="858900" cy="230400"/>
          </a:xfrm>
          <a:prstGeom prst="rect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2"/>
          <p:cNvSpPr/>
          <p:nvPr/>
        </p:nvSpPr>
        <p:spPr>
          <a:xfrm>
            <a:off x="2245225" y="2724125"/>
            <a:ext cx="294300" cy="230400"/>
          </a:xfrm>
          <a:prstGeom prst="rect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kinds of signals: digital and analog</a:t>
            </a:r>
            <a:endParaRPr/>
          </a:p>
        </p:txBody>
      </p:sp>
      <p:pic>
        <p:nvPicPr>
          <p:cNvPr id="235" name="Google Shape;235;p33"/>
          <p:cNvPicPr preferRelativeResize="0"/>
          <p:nvPr/>
        </p:nvPicPr>
        <p:blipFill rotWithShape="1">
          <a:blip r:embed="rId3">
            <a:alphaModFix/>
          </a:blip>
          <a:srcRect l="10156" r="4497"/>
          <a:stretch/>
        </p:blipFill>
        <p:spPr>
          <a:xfrm>
            <a:off x="404375" y="1099600"/>
            <a:ext cx="5107100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>
            <a:spLocks noGrp="1"/>
          </p:cNvSpPr>
          <p:nvPr>
            <p:ph type="body" idx="1"/>
          </p:nvPr>
        </p:nvSpPr>
        <p:spPr>
          <a:xfrm>
            <a:off x="5705575" y="1499125"/>
            <a:ext cx="3353700" cy="30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Analog: can give many different values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Think of decimals or fractions between 1 and 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Digital: Only two values (HIGH = on LOW = off)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Think of only 1 and 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37" name="Google Shape;237;p33"/>
          <p:cNvSpPr/>
          <p:nvPr/>
        </p:nvSpPr>
        <p:spPr>
          <a:xfrm>
            <a:off x="404375" y="1467850"/>
            <a:ext cx="436500" cy="1564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/>
          <p:nvPr/>
        </p:nvSpPr>
        <p:spPr>
          <a:xfrm>
            <a:off x="5572125" y="1067525"/>
            <a:ext cx="3253800" cy="3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We want the potentiometer to control the LED so open up the code: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Delete everything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Set pin command (3rd one on the list) and change it to pin 11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  <p:pic>
        <p:nvPicPr>
          <p:cNvPr id="243" name="Google Shape;24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045483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4"/>
          <p:cNvSpPr/>
          <p:nvPr/>
        </p:nvSpPr>
        <p:spPr>
          <a:xfrm>
            <a:off x="258800" y="2347350"/>
            <a:ext cx="1552800" cy="4065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107458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5"/>
          <p:cNvSpPr txBox="1"/>
          <p:nvPr/>
        </p:nvSpPr>
        <p:spPr>
          <a:xfrm>
            <a:off x="6360625" y="1482450"/>
            <a:ext cx="2632500" cy="21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Go to math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Drag the map command inside the set pin command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  <p:sp>
        <p:nvSpPr>
          <p:cNvPr id="251" name="Google Shape;251;p35"/>
          <p:cNvSpPr/>
          <p:nvPr/>
        </p:nvSpPr>
        <p:spPr>
          <a:xfrm>
            <a:off x="222400" y="3536175"/>
            <a:ext cx="2183700" cy="406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5"/>
          <p:cNvSpPr/>
          <p:nvPr/>
        </p:nvSpPr>
        <p:spPr>
          <a:xfrm>
            <a:off x="1248225" y="728650"/>
            <a:ext cx="1412400" cy="326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125" y="807475"/>
            <a:ext cx="5383325" cy="37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6"/>
          <p:cNvSpPr txBox="1"/>
          <p:nvPr/>
        </p:nvSpPr>
        <p:spPr>
          <a:xfrm>
            <a:off x="5705550" y="939825"/>
            <a:ext cx="32538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Go to input and drag the read analog pin command inside the map command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Change the value of the range to “0 to 255”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Run the simulation and twist the potentiometer around and see what happens!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  <p:sp>
        <p:nvSpPr>
          <p:cNvPr id="259" name="Google Shape;259;p36"/>
          <p:cNvSpPr/>
          <p:nvPr/>
        </p:nvSpPr>
        <p:spPr>
          <a:xfrm>
            <a:off x="198150" y="2068350"/>
            <a:ext cx="1273800" cy="297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6"/>
          <p:cNvSpPr/>
          <p:nvPr/>
        </p:nvSpPr>
        <p:spPr>
          <a:xfrm>
            <a:off x="128125" y="1322275"/>
            <a:ext cx="1016100" cy="225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6"/>
          <p:cNvSpPr/>
          <p:nvPr/>
        </p:nvSpPr>
        <p:spPr>
          <a:xfrm>
            <a:off x="4721475" y="2537975"/>
            <a:ext cx="837900" cy="297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7"/>
          <p:cNvSpPr txBox="1">
            <a:spLocks noGrp="1"/>
          </p:cNvSpPr>
          <p:nvPr>
            <p:ph type="title"/>
          </p:nvPr>
        </p:nvSpPr>
        <p:spPr>
          <a:xfrm>
            <a:off x="1523250" y="2084550"/>
            <a:ext cx="6097500" cy="9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Raise your hand once you’ve finished! We’ll come around and upload your code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226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Electrons can do things for us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6650" y="1183350"/>
            <a:ext cx="4638400" cy="34788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/>
          <p:nvPr/>
        </p:nvSpPr>
        <p:spPr>
          <a:xfrm>
            <a:off x="4766100" y="3348100"/>
            <a:ext cx="939600" cy="4851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3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we describe electron behavior?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74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 b="1">
                <a:solidFill>
                  <a:srgbClr val="FFD966"/>
                </a:solidFill>
              </a:rPr>
              <a:t>Voltage</a:t>
            </a:r>
            <a:r>
              <a:rPr lang="en" sz="2100"/>
              <a:t> - the amount of force electrons are being pushed with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 b="1">
                <a:solidFill>
                  <a:srgbClr val="6AA84F"/>
                </a:solidFill>
              </a:rPr>
              <a:t>Current</a:t>
            </a:r>
            <a:r>
              <a:rPr lang="en" sz="2100"/>
              <a:t> - the amount of energy going through the circuit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 b="1">
                <a:solidFill>
                  <a:srgbClr val="E06666"/>
                </a:solidFill>
              </a:rPr>
              <a:t>Resistance</a:t>
            </a:r>
            <a:r>
              <a:rPr lang="en" sz="2100"/>
              <a:t> - how hard it is to push electricity along</a:t>
            </a:r>
            <a:endParaRPr sz="2100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063" y="1350225"/>
            <a:ext cx="446722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electrons work in circuits?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3213" y="1096100"/>
            <a:ext cx="6017574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make circuits</a:t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3179" y="1612657"/>
            <a:ext cx="2217641" cy="2120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7963" y="1612666"/>
            <a:ext cx="2217641" cy="2120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8396" y="1612666"/>
            <a:ext cx="2217641" cy="212017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1159637" y="1134600"/>
            <a:ext cx="2094300" cy="3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/>
              <a:t>Power Supply</a:t>
            </a:r>
            <a:endParaRPr sz="2200"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734169" y="1152428"/>
            <a:ext cx="1675800" cy="3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/>
              <a:t>Breadboard</a:t>
            </a:r>
            <a:endParaRPr sz="2200"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5963861" y="1134600"/>
            <a:ext cx="1946700" cy="3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/>
              <a:t>Connections</a:t>
            </a:r>
            <a:endParaRPr sz="2200"/>
          </a:p>
        </p:txBody>
      </p:sp>
      <p:sp>
        <p:nvSpPr>
          <p:cNvPr id="96" name="Google Shape;96;p18"/>
          <p:cNvSpPr txBox="1"/>
          <p:nvPr/>
        </p:nvSpPr>
        <p:spPr>
          <a:xfrm>
            <a:off x="3652500" y="4391400"/>
            <a:ext cx="517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And any other components you would like to add!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323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use a breadboard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73" y="1295264"/>
            <a:ext cx="3821224" cy="2552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19"/>
          <p:cNvCxnSpPr/>
          <p:nvPr/>
        </p:nvCxnSpPr>
        <p:spPr>
          <a:xfrm rot="5400000">
            <a:off x="2199850" y="2957050"/>
            <a:ext cx="469200" cy="120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Google Shape;104;p19"/>
          <p:cNvCxnSpPr/>
          <p:nvPr/>
        </p:nvCxnSpPr>
        <p:spPr>
          <a:xfrm rot="5400000">
            <a:off x="2083850" y="2957050"/>
            <a:ext cx="469200" cy="120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Google Shape;105;p19"/>
          <p:cNvCxnSpPr/>
          <p:nvPr/>
        </p:nvCxnSpPr>
        <p:spPr>
          <a:xfrm>
            <a:off x="2208450" y="2728450"/>
            <a:ext cx="0" cy="4701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Google Shape;106;p19"/>
          <p:cNvCxnSpPr/>
          <p:nvPr/>
        </p:nvCxnSpPr>
        <p:spPr>
          <a:xfrm>
            <a:off x="2440450" y="1958003"/>
            <a:ext cx="0" cy="4701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Google Shape;107;p19"/>
          <p:cNvCxnSpPr/>
          <p:nvPr/>
        </p:nvCxnSpPr>
        <p:spPr>
          <a:xfrm>
            <a:off x="2324450" y="1958003"/>
            <a:ext cx="0" cy="4701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Google Shape;108;p19"/>
          <p:cNvCxnSpPr/>
          <p:nvPr/>
        </p:nvCxnSpPr>
        <p:spPr>
          <a:xfrm>
            <a:off x="2208450" y="1958003"/>
            <a:ext cx="0" cy="5022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" name="Google Shape;109;p19"/>
          <p:cNvSpPr txBox="1"/>
          <p:nvPr/>
        </p:nvSpPr>
        <p:spPr>
          <a:xfrm>
            <a:off x="4116250" y="1087425"/>
            <a:ext cx="4617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Split in two halves (no electrical connection across the two halves)</a:t>
            </a:r>
            <a:endParaRPr sz="2200">
              <a:solidFill>
                <a:schemeClr val="dk1"/>
              </a:solidFill>
            </a:endParaRPr>
          </a:p>
        </p:txBody>
      </p:sp>
      <p:cxnSp>
        <p:nvCxnSpPr>
          <p:cNvPr id="110" name="Google Shape;110;p19"/>
          <p:cNvCxnSpPr/>
          <p:nvPr/>
        </p:nvCxnSpPr>
        <p:spPr>
          <a:xfrm>
            <a:off x="1934300" y="1862728"/>
            <a:ext cx="0" cy="32511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111;p19"/>
          <p:cNvCxnSpPr/>
          <p:nvPr/>
        </p:nvCxnSpPr>
        <p:spPr>
          <a:xfrm>
            <a:off x="1956863" y="1978753"/>
            <a:ext cx="0" cy="32511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" name="Google Shape;112;p19"/>
          <p:cNvSpPr txBox="1"/>
          <p:nvPr/>
        </p:nvSpPr>
        <p:spPr>
          <a:xfrm>
            <a:off x="4067800" y="2479025"/>
            <a:ext cx="47148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highlight>
                  <a:srgbClr val="00FF00"/>
                </a:highlight>
              </a:rPr>
              <a:t>Numbered Rows</a:t>
            </a:r>
            <a:r>
              <a:rPr lang="en" sz="2200">
                <a:solidFill>
                  <a:schemeClr val="dk1"/>
                </a:solidFill>
              </a:rPr>
              <a:t>- electrical connection across each row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highlight>
                  <a:srgbClr val="FF9900"/>
                </a:highlight>
              </a:rPr>
              <a:t>+/- Columns</a:t>
            </a:r>
            <a:r>
              <a:rPr lang="en" sz="2200">
                <a:solidFill>
                  <a:schemeClr val="dk1"/>
                </a:solidFill>
              </a:rPr>
              <a:t>- used for power supply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+"/>
            </a:pPr>
            <a:r>
              <a:rPr lang="en" sz="2200">
                <a:solidFill>
                  <a:schemeClr val="dk1"/>
                </a:solidFill>
              </a:rPr>
              <a:t>= plus side of battery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en" sz="2200">
                <a:solidFill>
                  <a:schemeClr val="dk1"/>
                </a:solidFill>
              </a:rPr>
              <a:t>= minus side of battery (ground)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311700" y="372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use a breadboard?</a:t>
            </a:r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5051975" y="1516375"/>
            <a:ext cx="3877500" cy="2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Used to prototype (“rough draft”) circuits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Easy to unplug and plug things in (instead of soldering)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Cheaper and easier than making a printed circuit board (PCB)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8450" y="3300025"/>
            <a:ext cx="2790101" cy="17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645263" y="944937"/>
            <a:ext cx="2796461" cy="186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/>
        </p:nvSpPr>
        <p:spPr>
          <a:xfrm>
            <a:off x="166125" y="1516375"/>
            <a:ext cx="1405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</a:rPr>
              <a:t>Breadboard</a:t>
            </a:r>
            <a:endParaRPr sz="1600" b="1">
              <a:solidFill>
                <a:schemeClr val="dk1"/>
              </a:solidFill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799375" y="3945113"/>
            <a:ext cx="69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</a:rPr>
              <a:t>PCB</a:t>
            </a:r>
            <a:endParaRPr sz="1600" b="1">
              <a:solidFill>
                <a:schemeClr val="dk1"/>
              </a:solidFill>
            </a:endParaRPr>
          </a:p>
        </p:txBody>
      </p:sp>
      <p:sp>
        <p:nvSpPr>
          <p:cNvPr id="123" name="Google Shape;123;p20"/>
          <p:cNvSpPr/>
          <p:nvPr/>
        </p:nvSpPr>
        <p:spPr>
          <a:xfrm>
            <a:off x="2794825" y="2813275"/>
            <a:ext cx="690000" cy="486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LED circuit explained</a:t>
            </a:r>
            <a:endParaRPr/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1725" y="1080225"/>
            <a:ext cx="6140551" cy="386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/>
          <p:nvPr/>
        </p:nvSpPr>
        <p:spPr>
          <a:xfrm>
            <a:off x="4807850" y="2221050"/>
            <a:ext cx="958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0000"/>
                </a:solidFill>
              </a:rPr>
              <a:t>Anode (longer)</a:t>
            </a:r>
            <a:endParaRPr sz="1600" b="1">
              <a:solidFill>
                <a:srgbClr val="FF0000"/>
              </a:solidFill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2570475" y="2221050"/>
            <a:ext cx="1339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0000"/>
                </a:solidFill>
              </a:rPr>
              <a:t>Cathode (shorter)</a:t>
            </a:r>
            <a:endParaRPr sz="16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729</Words>
  <Application>Microsoft Office PowerPoint</Application>
  <PresentationFormat>On-screen Show (16:9)</PresentationFormat>
  <Paragraphs>113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Raleway</vt:lpstr>
      <vt:lpstr>Arial</vt:lpstr>
      <vt:lpstr>Simple Dark</vt:lpstr>
      <vt:lpstr>STEM Workshop: Arduino</vt:lpstr>
      <vt:lpstr>Electricity isn’t magic!</vt:lpstr>
      <vt:lpstr>Electrons can do things for us</vt:lpstr>
      <vt:lpstr>Can we describe electron behavior?</vt:lpstr>
      <vt:lpstr>How do electrons work in circuits?</vt:lpstr>
      <vt:lpstr>How to make circuits</vt:lpstr>
      <vt:lpstr>How to use a breadboard</vt:lpstr>
      <vt:lpstr>Why use a breadboard?</vt:lpstr>
      <vt:lpstr>Simple LED circuit explained</vt:lpstr>
      <vt:lpstr>What is an LED?</vt:lpstr>
      <vt:lpstr>Coding and designing circuits</vt:lpstr>
      <vt:lpstr>PowerPoint Presentation</vt:lpstr>
      <vt:lpstr>PowerPoint Presentation</vt:lpstr>
      <vt:lpstr>Let’s get started! (Blinking LED)</vt:lpstr>
      <vt:lpstr>PowerPoint Presentation</vt:lpstr>
      <vt:lpstr>PowerPoint Presentation</vt:lpstr>
      <vt:lpstr>PowerPoint Presentation</vt:lpstr>
      <vt:lpstr>What is a potentiometer?</vt:lpstr>
      <vt:lpstr>PowerPoint Presentation</vt:lpstr>
      <vt:lpstr>PowerPoint Presentation</vt:lpstr>
      <vt:lpstr>Two kinds of signals: digital and analog</vt:lpstr>
      <vt:lpstr>PowerPoint Presentation</vt:lpstr>
      <vt:lpstr>PowerPoint Presentation</vt:lpstr>
      <vt:lpstr>PowerPoint Presentation</vt:lpstr>
      <vt:lpstr>Raise your hand once you’ve finished! We’ll come around and upload your 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 Workshop: Arduino</dc:title>
  <cp:lastModifiedBy>Daniel Everett Grammer</cp:lastModifiedBy>
  <cp:revision>1</cp:revision>
  <dcterms:modified xsi:type="dcterms:W3CDTF">2023-10-27T21:00:23Z</dcterms:modified>
</cp:coreProperties>
</file>